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4632" autoAdjust="0"/>
  </p:normalViewPr>
  <p:slideViewPr>
    <p:cSldViewPr snapToGrid="0">
      <p:cViewPr varScale="1">
        <p:scale>
          <a:sx n="78" d="100"/>
          <a:sy n="78" d="100"/>
        </p:scale>
        <p:origin x="9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988DA-F250-4B06-8F61-CD76C6613F6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F892E-1503-485B-AD47-12C1A58F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5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F892E-1503-485B-AD47-12C1A58F02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7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D5974D19-0EC0-4C09-9546-BF343D4FF44A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D7A8-EA10-48BC-BBFE-50E8DDEC0B7B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6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873A-71FB-45C7-AC7D-99C3F35A6E0F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C5B8-5944-4BFD-BA86-478318BD5581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6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CD986-41D0-47BD-B89E-672378871F3D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BCDC-4722-49F1-A300-6BC3D6B40736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4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2A37-49D5-4F5B-A274-FDE16EDDCFBC}" type="datetime1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C19C1413-9D38-4D21-9015-2ED1DD033F70}" type="datetime1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5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327-B6C0-41DF-AD05-4968FD312334}" type="datetime1">
              <a:rPr lang="en-US" smtClean="0"/>
              <a:t>12/29/2023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1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5C9A-C5AF-431D-9013-F43F65CBD5A5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9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801BA-270F-4CF1-903A-98956CC7C83E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8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468821C5-2450-4600-8BA3-7A87506FA8BC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3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3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9A97D-CFA3-286F-B97C-8C9107AB9B21}"/>
              </a:ext>
            </a:extLst>
          </p:cNvPr>
          <p:cNvSpPr txBox="1"/>
          <p:nvPr/>
        </p:nvSpPr>
        <p:spPr>
          <a:xfrm>
            <a:off x="2112885" y="479394"/>
            <a:ext cx="6347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6000" dirty="0"/>
              <a:t>به نام خدا</a:t>
            </a: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8658B-51C0-34C0-4C66-FEAC3E9B8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5" y="-1"/>
            <a:ext cx="2799425" cy="167965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8732B8-A564-8FA5-DB72-67F299F6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>
                <a:solidFill>
                  <a:schemeClr val="accent6">
                    <a:lumMod val="50000"/>
                    <a:alpha val="60000"/>
                  </a:schemeClr>
                </a:solidFill>
              </a:rPr>
              <a:pPr/>
              <a:t>1</a:t>
            </a:fld>
            <a:endParaRPr lang="en-US" sz="1800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866A70-4B73-EB40-F84A-A731EFD50B22}"/>
              </a:ext>
            </a:extLst>
          </p:cNvPr>
          <p:cNvSpPr txBox="1"/>
          <p:nvPr/>
        </p:nvSpPr>
        <p:spPr>
          <a:xfrm>
            <a:off x="1071225" y="2388094"/>
            <a:ext cx="7918881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fa-IR" sz="3200" b="1" i="1" dirty="0">
                <a:solidFill>
                  <a:srgbClr val="002060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endPos="0" dir="5400000" sy="-100000" algn="bl" rotWithShape="0"/>
                </a:effectLst>
              </a:rPr>
              <a:t>موضوع ارائه :هوش مصنوعی و ترید ارزهای دیجیتال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08D1B-5F60-FD95-22E7-E9E81E31D263}"/>
              </a:ext>
            </a:extLst>
          </p:cNvPr>
          <p:cNvSpPr txBox="1"/>
          <p:nvPr/>
        </p:nvSpPr>
        <p:spPr>
          <a:xfrm>
            <a:off x="5433134" y="4246297"/>
            <a:ext cx="585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/>
              <a:t>علیرضا کیانی </a:t>
            </a:r>
          </a:p>
          <a:p>
            <a:pPr algn="ctr"/>
            <a:endParaRPr lang="fa-IR" sz="3600" dirty="0"/>
          </a:p>
          <a:p>
            <a:pPr algn="ctr"/>
            <a:r>
              <a:rPr lang="fa-IR" sz="3600" dirty="0"/>
              <a:t>استاد: زهرا سادات عصایی معمم</a:t>
            </a:r>
            <a:endParaRPr lang="en-US" sz="3600" dirty="0"/>
          </a:p>
        </p:txBody>
      </p:sp>
      <p:pic>
        <p:nvPicPr>
          <p:cNvPr id="2" name="774EDFFD">
            <a:hlinkClick r:id="" action="ppaction://media"/>
            <a:extLst>
              <a:ext uri="{FF2B5EF4-FFF2-40B4-BE49-F238E27FC236}">
                <a16:creationId xmlns:a16="http://schemas.microsoft.com/office/drawing/2014/main" id="{437744B9-6CCF-010B-52D7-1021E0343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9624" y="17255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6EDA6-CE43-FE4B-D819-59A57B81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>
                <a:solidFill>
                  <a:schemeClr val="accent5">
                    <a:lumMod val="50000"/>
                    <a:alpha val="60000"/>
                  </a:schemeClr>
                </a:solidFill>
              </a:rPr>
              <a:t>10</a:t>
            </a:fld>
            <a:endParaRPr lang="en-US" sz="1800" dirty="0">
              <a:solidFill>
                <a:schemeClr val="accent5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8E28B-468E-0EC0-30F7-EEA16F08CE3B}"/>
              </a:ext>
            </a:extLst>
          </p:cNvPr>
          <p:cNvSpPr txBox="1"/>
          <p:nvPr/>
        </p:nvSpPr>
        <p:spPr>
          <a:xfrm>
            <a:off x="1917248" y="601071"/>
            <a:ext cx="7224516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v"/>
            </a:pPr>
            <a:r>
              <a:rPr lang="fa-IR" sz="3200" dirty="0"/>
              <a:t>بهترین ربات ها</a:t>
            </a:r>
            <a:r>
              <a:rPr lang="en-US" sz="3200" dirty="0"/>
              <a:t> </a:t>
            </a:r>
            <a:r>
              <a:rPr lang="fa-IR" sz="3200" dirty="0"/>
              <a:t> در تریدینگ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D488E-A20E-C50F-4F3F-1542EED1B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15" y="4158411"/>
            <a:ext cx="3636005" cy="1985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1C8F9-74C3-F222-3258-E176C5509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" y="2667630"/>
            <a:ext cx="3368611" cy="188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8A70F-EAF3-5F39-925E-452681708BCC}"/>
              </a:ext>
            </a:extLst>
          </p:cNvPr>
          <p:cNvSpPr txBox="1"/>
          <p:nvPr/>
        </p:nvSpPr>
        <p:spPr>
          <a:xfrm>
            <a:off x="3085673" y="2437979"/>
            <a:ext cx="396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ritannic Bold" panose="020B0903060703020204" pitchFamily="34" charset="0"/>
              </a:rPr>
              <a:t>Hass online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D6100-0556-240D-CA46-8F1EF8A687F7}"/>
              </a:ext>
            </a:extLst>
          </p:cNvPr>
          <p:cNvSpPr txBox="1"/>
          <p:nvPr/>
        </p:nvSpPr>
        <p:spPr>
          <a:xfrm>
            <a:off x="8001863" y="2499534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ritannic Bold" panose="020B0903060703020204" pitchFamily="34" charset="0"/>
              </a:rPr>
              <a:t>Crypto </a:t>
            </a:r>
            <a:r>
              <a:rPr lang="en-US" sz="2400" dirty="0" err="1">
                <a:solidFill>
                  <a:srgbClr val="002060"/>
                </a:solidFill>
                <a:latin typeface="Britannic Bold" panose="020B0903060703020204" pitchFamily="34" charset="0"/>
              </a:rPr>
              <a:t>happe</a:t>
            </a:r>
            <a:r>
              <a:rPr lang="en-US" dirty="0" err="1">
                <a:latin typeface="Britannic Bold" panose="020B0903060703020204" pitchFamily="34" charset="0"/>
              </a:rPr>
              <a:t>r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6" name="50B99272">
            <a:hlinkClick r:id="" action="ppaction://media"/>
            <a:extLst>
              <a:ext uri="{FF2B5EF4-FFF2-40B4-BE49-F238E27FC236}">
                <a16:creationId xmlns:a16="http://schemas.microsoft.com/office/drawing/2014/main" id="{26F3B8B1-E798-204F-8FDF-A0063292C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89460" y="6984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49080-E82B-270A-793B-A59BADF4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FF577-A588-10FA-5352-4BF4FC86C794}"/>
              </a:ext>
            </a:extLst>
          </p:cNvPr>
          <p:cNvSpPr txBox="1"/>
          <p:nvPr/>
        </p:nvSpPr>
        <p:spPr>
          <a:xfrm>
            <a:off x="2174033" y="485192"/>
            <a:ext cx="6531428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 crypto </a:t>
            </a:r>
            <a:r>
              <a:rPr lang="en-US" sz="3200" dirty="0" err="1"/>
              <a:t>happer</a:t>
            </a:r>
            <a:r>
              <a:rPr lang="fa-IR" sz="3200" dirty="0"/>
              <a:t>ربات تریدر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7C8F2-FB71-6BAA-3E06-E9A37122D9E4}"/>
              </a:ext>
            </a:extLst>
          </p:cNvPr>
          <p:cNvSpPr txBox="1"/>
          <p:nvPr/>
        </p:nvSpPr>
        <p:spPr>
          <a:xfrm>
            <a:off x="3312368" y="2335496"/>
            <a:ext cx="72498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مناسب افراد مبتدی</a:t>
            </a:r>
          </a:p>
          <a:p>
            <a:pPr lvl="1" algn="r" rtl="1"/>
            <a:endParaRPr lang="fa-IR" sz="2800" dirty="0">
              <a:solidFill>
                <a:srgbClr val="002060"/>
              </a:solidFill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تعیین حدود ضرر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800" dirty="0">
              <a:solidFill>
                <a:srgbClr val="002060"/>
              </a:solidFill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ساپورت کردن فناوری ابری</a:t>
            </a:r>
          </a:p>
          <a:p>
            <a:pPr lvl="1" algn="r" rtl="1"/>
            <a:endParaRPr lang="fa-IR" sz="2800" dirty="0">
              <a:solidFill>
                <a:srgbClr val="002060"/>
              </a:solidFill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دارا بودن استراتژی معاملاتی</a:t>
            </a:r>
          </a:p>
          <a:p>
            <a:pPr lvl="1" algn="r" rtl="1"/>
            <a:endParaRPr lang="fa-IR" sz="2800" dirty="0">
              <a:solidFill>
                <a:srgbClr val="002060"/>
              </a:solidFill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دارای شاخص تریدینگ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68F07-ADFD-F30D-E3FE-2D880AE4C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9" y="2579739"/>
            <a:ext cx="5892771" cy="3299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56E7DBCB">
            <a:hlinkClick r:id="" action="ppaction://media"/>
            <a:extLst>
              <a:ext uri="{FF2B5EF4-FFF2-40B4-BE49-F238E27FC236}">
                <a16:creationId xmlns:a16="http://schemas.microsoft.com/office/drawing/2014/main" id="{313D4BD3-9EEA-BA86-BF09-AE45DCD57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9860" y="5826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5C001-749C-5443-F87E-9B8EBF26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FEF96-A41F-A060-9231-00EB1431EC26}"/>
              </a:ext>
            </a:extLst>
          </p:cNvPr>
          <p:cNvSpPr txBox="1"/>
          <p:nvPr/>
        </p:nvSpPr>
        <p:spPr>
          <a:xfrm>
            <a:off x="1651518" y="429208"/>
            <a:ext cx="7604449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 </a:t>
            </a:r>
            <a:r>
              <a:rPr lang="en-US" sz="3200" dirty="0" err="1"/>
              <a:t>hass</a:t>
            </a:r>
            <a:r>
              <a:rPr lang="en-US" sz="3200" dirty="0"/>
              <a:t> online</a:t>
            </a:r>
            <a:r>
              <a:rPr lang="fa-IR" sz="3200" dirty="0"/>
              <a:t>ربات تریدر 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BF469-4F33-C671-238B-0EC2670B53B3}"/>
              </a:ext>
            </a:extLst>
          </p:cNvPr>
          <p:cNvSpPr txBox="1"/>
          <p:nvPr/>
        </p:nvSpPr>
        <p:spPr>
          <a:xfrm>
            <a:off x="4275128" y="2807388"/>
            <a:ext cx="71379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پشتیبانی از 22 صرافی</a:t>
            </a:r>
          </a:p>
          <a:p>
            <a:pPr algn="r" rtl="1"/>
            <a:endParaRPr lang="fa-IR" sz="28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8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ورژن دسکتاپ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1A06B-C5D9-1C56-DD9A-1F191DD04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3" y="2591107"/>
            <a:ext cx="5523524" cy="3474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422C0B50">
            <a:hlinkClick r:id="" action="ppaction://media"/>
            <a:extLst>
              <a:ext uri="{FF2B5EF4-FFF2-40B4-BE49-F238E27FC236}">
                <a16:creationId xmlns:a16="http://schemas.microsoft.com/office/drawing/2014/main" id="{8BA0A530-C319-6E91-2CFC-8946DAEAB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17280" y="4779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BB946-81C9-B1C7-1A92-3AF0DDF9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/>
              <a:t>13</a:t>
            </a:fld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55980-F08A-603F-E681-EC3EE8C8908F}"/>
              </a:ext>
            </a:extLst>
          </p:cNvPr>
          <p:cNvSpPr txBox="1"/>
          <p:nvPr/>
        </p:nvSpPr>
        <p:spPr>
          <a:xfrm>
            <a:off x="3202778" y="396279"/>
            <a:ext cx="6102220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v"/>
            </a:pPr>
            <a:r>
              <a:rPr lang="fa-IR" sz="3200" dirty="0"/>
              <a:t>برترین ارزهای  دیجیتال هوش مصنوعی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AF8346-7C88-CD06-01E5-492115BF7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/>
          <a:stretch/>
        </p:blipFill>
        <p:spPr>
          <a:xfrm>
            <a:off x="1306286" y="2267339"/>
            <a:ext cx="3237722" cy="22811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AC9DA5-E8BC-C5C8-A621-7A202FD351DC}"/>
              </a:ext>
            </a:extLst>
          </p:cNvPr>
          <p:cNvSpPr txBox="1"/>
          <p:nvPr/>
        </p:nvSpPr>
        <p:spPr>
          <a:xfrm>
            <a:off x="5103845" y="2044005"/>
            <a:ext cx="55983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ritannic Bold" panose="020B0903060703020204" pitchFamily="34" charset="0"/>
                <a:cs typeface="Arial" panose="020B0604020202020204" pitchFamily="34" charset="0"/>
              </a:rPr>
              <a:t>The Graph</a:t>
            </a:r>
          </a:p>
          <a:p>
            <a:pPr algn="r" rtl="1"/>
            <a:endParaRPr lang="en-US" sz="2800" dirty="0">
              <a:solidFill>
                <a:srgbClr val="002060"/>
              </a:solidFill>
              <a:latin typeface="Britannic Bold" panose="020B0903060703020204" pitchFamily="34" charset="0"/>
              <a:cs typeface="Arial" panose="020B0604020202020204" pitchFamily="34" charset="0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ritannic Bold" panose="020B0903060703020204" pitchFamily="34" charset="0"/>
                <a:cs typeface="Arial" panose="020B0604020202020204" pitchFamily="34" charset="0"/>
              </a:rPr>
              <a:t>Ocean</a:t>
            </a:r>
          </a:p>
          <a:p>
            <a:pPr algn="r" rtl="1"/>
            <a:endParaRPr lang="en-US" sz="2800" dirty="0">
              <a:solidFill>
                <a:srgbClr val="002060"/>
              </a:solidFill>
              <a:latin typeface="Britannic Bold" panose="020B0903060703020204" pitchFamily="34" charset="0"/>
              <a:cs typeface="Arial" panose="020B0604020202020204" pitchFamily="34" charset="0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ritannic Bold" panose="020B0903060703020204" pitchFamily="34" charset="0"/>
                <a:cs typeface="Arial" panose="020B0604020202020204" pitchFamily="34" charset="0"/>
              </a:rPr>
              <a:t>Fetch</a:t>
            </a:r>
          </a:p>
        </p:txBody>
      </p:sp>
      <p:pic>
        <p:nvPicPr>
          <p:cNvPr id="5" name="38E7311">
            <a:hlinkClick r:id="" action="ppaction://media"/>
            <a:extLst>
              <a:ext uri="{FF2B5EF4-FFF2-40B4-BE49-F238E27FC236}">
                <a16:creationId xmlns:a16="http://schemas.microsoft.com/office/drawing/2014/main" id="{CD0053C3-79EA-1BB6-6328-68D51E2352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79628" y="3962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9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DF2ED5-2E03-EF6A-3A44-B4E95722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/>
              <a:t>14</a:t>
            </a:fld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33DE7-C475-3A75-90BC-1B827DB21B6D}"/>
              </a:ext>
            </a:extLst>
          </p:cNvPr>
          <p:cNvSpPr txBox="1"/>
          <p:nvPr/>
        </p:nvSpPr>
        <p:spPr>
          <a:xfrm>
            <a:off x="3060442" y="475860"/>
            <a:ext cx="5626360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v"/>
            </a:pPr>
            <a:r>
              <a:rPr lang="en-US" sz="3200" dirty="0">
                <a:latin typeface="Britannic Bold" panose="020B0903060703020204" pitchFamily="34" charset="0"/>
              </a:rPr>
              <a:t>The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B4EDA-B843-FDAD-E5FA-5429EC1792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7790" r="4269" b="5361"/>
          <a:stretch/>
        </p:blipFill>
        <p:spPr>
          <a:xfrm>
            <a:off x="335902" y="2286001"/>
            <a:ext cx="5449079" cy="3778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2CBD9DDE">
            <a:hlinkClick r:id="" action="ppaction://media"/>
            <a:extLst>
              <a:ext uri="{FF2B5EF4-FFF2-40B4-BE49-F238E27FC236}">
                <a16:creationId xmlns:a16="http://schemas.microsoft.com/office/drawing/2014/main" id="{328C15D8-5C9D-05AA-08E5-7C5245E65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0106" y="5245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7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4F6AF0-898F-C1AC-29F1-BBE74FB1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>
                <a:solidFill>
                  <a:schemeClr val="accent5">
                    <a:lumMod val="50000"/>
                    <a:alpha val="60000"/>
                  </a:schemeClr>
                </a:solidFill>
              </a:rPr>
              <a:t>15</a:t>
            </a:fld>
            <a:endParaRPr lang="en-US" sz="1800" dirty="0">
              <a:solidFill>
                <a:schemeClr val="accent5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80BA1-0AF7-15DC-4F14-F46DEC2CABD0}"/>
              </a:ext>
            </a:extLst>
          </p:cNvPr>
          <p:cNvSpPr txBox="1"/>
          <p:nvPr/>
        </p:nvSpPr>
        <p:spPr>
          <a:xfrm>
            <a:off x="3079101" y="457200"/>
            <a:ext cx="5645021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v"/>
            </a:pPr>
            <a:r>
              <a:rPr lang="en-US" sz="3200" dirty="0">
                <a:latin typeface="Britannic Bold" panose="020B0903060703020204" pitchFamily="34" charset="0"/>
              </a:rPr>
              <a:t>Ocean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FF999-2E5F-06E3-E3D8-ABB6DC954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4" y="1592857"/>
            <a:ext cx="6801071" cy="3510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2892659C">
            <a:hlinkClick r:id="" action="ppaction://media"/>
            <a:extLst>
              <a:ext uri="{FF2B5EF4-FFF2-40B4-BE49-F238E27FC236}">
                <a16:creationId xmlns:a16="http://schemas.microsoft.com/office/drawing/2014/main" id="{52ACC35C-5584-D590-1723-3F86683E1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63451" y="5059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6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07988-049D-627B-3095-6E68964D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/>
              <a:t>16</a:t>
            </a:fld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25487-7495-A07D-B40E-AAD93646010B}"/>
              </a:ext>
            </a:extLst>
          </p:cNvPr>
          <p:cNvSpPr txBox="1"/>
          <p:nvPr/>
        </p:nvSpPr>
        <p:spPr>
          <a:xfrm>
            <a:off x="3060441" y="261257"/>
            <a:ext cx="6055567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v"/>
            </a:pPr>
            <a:r>
              <a:rPr lang="en-US" sz="3200" dirty="0">
                <a:latin typeface="Britannic Bold" panose="020B0903060703020204" pitchFamily="34" charset="0"/>
              </a:rPr>
              <a:t>Fetch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7628F-8DAB-C3E0-BF21-10C8D84F4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2" y="1685676"/>
            <a:ext cx="6419589" cy="3959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502750ED">
            <a:hlinkClick r:id="" action="ppaction://media"/>
            <a:extLst>
              <a:ext uri="{FF2B5EF4-FFF2-40B4-BE49-F238E27FC236}">
                <a16:creationId xmlns:a16="http://schemas.microsoft.com/office/drawing/2014/main" id="{074DA053-B5C2-6F38-0A13-35798EDD5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82983" y="3099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7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8430F-77AB-1ECC-0387-E8CD1F1F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>
                <a:solidFill>
                  <a:schemeClr val="accent6">
                    <a:lumMod val="50000"/>
                    <a:alpha val="60000"/>
                  </a:schemeClr>
                </a:solidFill>
              </a:rPr>
              <a:t>2</a:t>
            </a:fld>
            <a:endParaRPr lang="en-US" sz="1800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CB18A6-3E65-F160-61E9-418AFF21BF89}"/>
              </a:ext>
            </a:extLst>
          </p:cNvPr>
          <p:cNvSpPr txBox="1"/>
          <p:nvPr/>
        </p:nvSpPr>
        <p:spPr>
          <a:xfrm>
            <a:off x="6096000" y="158039"/>
            <a:ext cx="848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000" dirty="0"/>
              <a:t>مطالب:</a:t>
            </a:r>
            <a:r>
              <a:rPr lang="fa-IR" sz="2800" dirty="0">
                <a:solidFill>
                  <a:srgbClr val="002060"/>
                </a:solidFill>
              </a:rPr>
              <a:t>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04067-E062-0CF5-224B-66875C2E26C0}"/>
              </a:ext>
            </a:extLst>
          </p:cNvPr>
          <p:cNvSpPr txBox="1"/>
          <p:nvPr/>
        </p:nvSpPr>
        <p:spPr>
          <a:xfrm>
            <a:off x="-1066124" y="-642956"/>
            <a:ext cx="9765437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4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rgbClr val="002060"/>
                </a:solidFill>
              </a:rPr>
              <a:t>نگاهی کلی بر هوش مصنوعی و ارزهای دیجیتال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rgbClr val="002060"/>
                </a:solidFill>
              </a:rPr>
              <a:t>توکن هوش مصنوعی چیست؟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rgbClr val="002060"/>
                </a:solidFill>
              </a:rPr>
              <a:t>ترید با هوش مصنوعی یعنی چی؟</a:t>
            </a:r>
          </a:p>
          <a:p>
            <a:pPr algn="r" rtl="1"/>
            <a:endParaRPr lang="fa-IR" sz="24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rgbClr val="002060"/>
                </a:solidFill>
              </a:rPr>
              <a:t>علت برتری ترید  با هوش مصنوعی چیست؟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rgbClr val="002060"/>
                </a:solidFill>
              </a:rPr>
              <a:t>کاربرد هوش مصنوعی در ترید ارزهای دیجیتال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rgbClr val="002060"/>
                </a:solidFill>
              </a:rPr>
              <a:t>چگونگی کمک هوش مصنوعی در تریدینگ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rgbClr val="002060"/>
                </a:solidFill>
              </a:rPr>
              <a:t>مزایا و معایب استفاده از ربات های هوش مصنوعی در تریدینگ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rgbClr val="002060"/>
                </a:solidFill>
              </a:rPr>
              <a:t>بهترین ربات ها در تریدینگ</a:t>
            </a:r>
            <a:r>
              <a:rPr lang="fa-IR" sz="2400" dirty="0"/>
              <a:t> </a:t>
            </a:r>
          </a:p>
          <a:p>
            <a:pPr algn="r" rtl="1"/>
            <a:endParaRPr lang="fa-IR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rgbClr val="002060"/>
                </a:solidFill>
              </a:rPr>
              <a:t>برترین  ارز های دیجیتال هوش مصنوعی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solidFill>
                <a:srgbClr val="002060"/>
              </a:solidFill>
            </a:endParaRPr>
          </a:p>
          <a:p>
            <a:pPr algn="r" rtl="1"/>
            <a:endParaRPr lang="fa-IR" sz="24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solidFill>
                <a:srgbClr val="002060"/>
              </a:solidFill>
            </a:endParaRPr>
          </a:p>
        </p:txBody>
      </p:sp>
      <p:pic>
        <p:nvPicPr>
          <p:cNvPr id="2" name="5BF52DDA">
            <a:hlinkClick r:id="" action="ppaction://media"/>
            <a:extLst>
              <a:ext uri="{FF2B5EF4-FFF2-40B4-BE49-F238E27FC236}">
                <a16:creationId xmlns:a16="http://schemas.microsoft.com/office/drawing/2014/main" id="{99E2ECB8-AF7A-A174-0534-40350829D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9624" y="246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59"/>
    </mc:Choice>
    <mc:Fallback xmlns="">
      <p:transition spd="slow" advTm="2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AB42A-111D-11E3-43BA-848A1948E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>
                <a:solidFill>
                  <a:schemeClr val="accent6">
                    <a:lumMod val="50000"/>
                    <a:alpha val="60000"/>
                  </a:schemeClr>
                </a:solidFill>
              </a:rPr>
              <a:t>3</a:t>
            </a:fld>
            <a:endParaRPr lang="en-US" sz="1800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E8AB9-65BB-FB1D-2653-6D7ECB055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6" y="1390095"/>
            <a:ext cx="7011609" cy="4221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3F332-A399-F643-E6A4-47A5289F4691}"/>
              </a:ext>
            </a:extLst>
          </p:cNvPr>
          <p:cNvSpPr txBox="1"/>
          <p:nvPr/>
        </p:nvSpPr>
        <p:spPr>
          <a:xfrm>
            <a:off x="2787589" y="375324"/>
            <a:ext cx="8294703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3600" dirty="0"/>
              <a:t>نگاهی کلی بر هوش مصنوعی و ارزهای دیجیتال</a:t>
            </a:r>
            <a:endParaRPr lang="en-US" sz="3600" dirty="0"/>
          </a:p>
        </p:txBody>
      </p:sp>
      <p:pic>
        <p:nvPicPr>
          <p:cNvPr id="2" name="D6023013">
            <a:hlinkClick r:id="" action="ppaction://media"/>
            <a:extLst>
              <a:ext uri="{FF2B5EF4-FFF2-40B4-BE49-F238E27FC236}">
                <a16:creationId xmlns:a16="http://schemas.microsoft.com/office/drawing/2014/main" id="{0FE2DC51-9DE9-D031-1527-CDE60A299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9624" y="3753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1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E3371-28A8-2B92-42CE-D2766F96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>
                <a:solidFill>
                  <a:schemeClr val="accent6">
                    <a:lumMod val="50000"/>
                    <a:alpha val="60000"/>
                  </a:schemeClr>
                </a:solidFill>
              </a:rPr>
              <a:t>4</a:t>
            </a:fld>
            <a:endParaRPr lang="en-US" sz="1800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99E94-9AEE-048C-2481-7284BFBD3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" y="2676612"/>
            <a:ext cx="4560740" cy="2980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47860-C004-49CE-B0E7-96B7FDDD4855}"/>
              </a:ext>
            </a:extLst>
          </p:cNvPr>
          <p:cNvSpPr txBox="1"/>
          <p:nvPr/>
        </p:nvSpPr>
        <p:spPr>
          <a:xfrm>
            <a:off x="3704253" y="1200444"/>
            <a:ext cx="75301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ارز های دیجیتال بر بستر بلاک چین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8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امکان ساخت و استفاده از برنامه های هوش مصنوعی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8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 حفظ حریم خصوصی</a:t>
            </a:r>
          </a:p>
          <a:p>
            <a:pPr algn="r" rtl="1"/>
            <a:endParaRPr lang="fa-IR" sz="28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 افزایش امنیت و جلوگیری از کلاه برداری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800" dirty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صرفه جویی در هزینه ها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FC0AD-000B-447E-1D8E-1C69C5CE90E4}"/>
              </a:ext>
            </a:extLst>
          </p:cNvPr>
          <p:cNvSpPr txBox="1"/>
          <p:nvPr/>
        </p:nvSpPr>
        <p:spPr>
          <a:xfrm>
            <a:off x="4432041" y="283464"/>
            <a:ext cx="7031517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3600" dirty="0"/>
              <a:t>توکن هوش مصنوعی چیست</a:t>
            </a:r>
            <a:r>
              <a:rPr lang="fa-IR" sz="3600" dirty="0">
                <a:solidFill>
                  <a:schemeClr val="tx2"/>
                </a:solidFill>
              </a:rPr>
              <a:t>؟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" name="6F1F02F8">
            <a:hlinkClick r:id="" action="ppaction://media"/>
            <a:extLst>
              <a:ext uri="{FF2B5EF4-FFF2-40B4-BE49-F238E27FC236}">
                <a16:creationId xmlns:a16="http://schemas.microsoft.com/office/drawing/2014/main" id="{6433C462-1497-0877-68E4-5040A7A6B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3060" y="3629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0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16483-AD34-76DF-9405-A1944AC6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>
                <a:solidFill>
                  <a:schemeClr val="accent5">
                    <a:lumMod val="50000"/>
                    <a:alpha val="60000"/>
                  </a:schemeClr>
                </a:solidFill>
              </a:rPr>
              <a:t>5</a:t>
            </a:fld>
            <a:endParaRPr lang="en-US" sz="1800" dirty="0">
              <a:solidFill>
                <a:schemeClr val="accent5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38A98-8A35-BE2A-BC77-F6E827006F2A}"/>
              </a:ext>
            </a:extLst>
          </p:cNvPr>
          <p:cNvSpPr txBox="1"/>
          <p:nvPr/>
        </p:nvSpPr>
        <p:spPr>
          <a:xfrm>
            <a:off x="3376263" y="425355"/>
            <a:ext cx="7714695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v"/>
            </a:pPr>
            <a:r>
              <a:rPr lang="fa-IR" sz="3600" dirty="0"/>
              <a:t>ترید با هوش مصنوعی یعنی چه؟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4C1B5-7AC4-B8ED-0FE6-E167A029A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9" y="1587871"/>
            <a:ext cx="4785065" cy="3682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CF21DC-154F-C2CA-42F8-294B095C010F}"/>
              </a:ext>
            </a:extLst>
          </p:cNvPr>
          <p:cNvSpPr txBox="1"/>
          <p:nvPr/>
        </p:nvSpPr>
        <p:spPr>
          <a:xfrm>
            <a:off x="5274803" y="1697947"/>
            <a:ext cx="65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800" dirty="0">
                <a:solidFill>
                  <a:srgbClr val="002060"/>
                </a:solidFill>
              </a:rPr>
              <a:t>به معنی استفاده از الگوریتم  های هوش مصنوعی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AE00F-E421-2D0B-25F5-24A1412C881D}"/>
              </a:ext>
            </a:extLst>
          </p:cNvPr>
          <p:cNvSpPr txBox="1"/>
          <p:nvPr/>
        </p:nvSpPr>
        <p:spPr>
          <a:xfrm>
            <a:off x="5363611" y="3278811"/>
            <a:ext cx="63110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800" dirty="0">
                <a:solidFill>
                  <a:srgbClr val="002060"/>
                </a:solidFill>
              </a:rPr>
              <a:t>تحلیل داده های بازاری با کمک :</a:t>
            </a:r>
          </a:p>
          <a:p>
            <a:pPr marL="342900" indent="-342900" algn="r" rtl="1">
              <a:buFont typeface="+mj-lt"/>
              <a:buAutoNum type="arabicPeriod"/>
            </a:pPr>
            <a:endParaRPr lang="fa-IR" sz="2800" dirty="0">
              <a:solidFill>
                <a:srgbClr val="002060"/>
              </a:solidFill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sz="2800" dirty="0">
                <a:solidFill>
                  <a:srgbClr val="002060"/>
                </a:solidFill>
              </a:rPr>
              <a:t>الگوریتم های ماشین لرنینگ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sz="2800" dirty="0">
                <a:solidFill>
                  <a:srgbClr val="002060"/>
                </a:solidFill>
              </a:rPr>
              <a:t>الگوریتم های شبکه عصبی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sz="2800" dirty="0">
                <a:solidFill>
                  <a:srgbClr val="002060"/>
                </a:solidFill>
              </a:rPr>
              <a:t>الگوریتم پردازش زبان طبیعی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4" name="49F9F699">
            <a:hlinkClick r:id="" action="ppaction://media"/>
            <a:extLst>
              <a:ext uri="{FF2B5EF4-FFF2-40B4-BE49-F238E27FC236}">
                <a16:creationId xmlns:a16="http://schemas.microsoft.com/office/drawing/2014/main" id="{31089ACF-F9B8-3912-4A22-262E4F9A4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0903" y="5631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5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156AB-42A0-A710-3214-0AF82906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>
                <a:solidFill>
                  <a:schemeClr val="accent5">
                    <a:lumMod val="50000"/>
                    <a:alpha val="60000"/>
                  </a:schemeClr>
                </a:solidFill>
              </a:rPr>
              <a:t>6</a:t>
            </a:fld>
            <a:endParaRPr lang="en-US" sz="1800" dirty="0">
              <a:solidFill>
                <a:schemeClr val="accent5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E63A9-CF8A-DD47-21F2-3B9C3279D014}"/>
              </a:ext>
            </a:extLst>
          </p:cNvPr>
          <p:cNvSpPr txBox="1"/>
          <p:nvPr/>
        </p:nvSpPr>
        <p:spPr>
          <a:xfrm>
            <a:off x="3926899" y="1662750"/>
            <a:ext cx="76477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800" dirty="0">
                <a:solidFill>
                  <a:srgbClr val="002060"/>
                </a:solidFill>
              </a:rPr>
              <a:t>بهبود بخشیدن کیفیت زندگی 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endParaRPr lang="fa-IR" sz="2800" dirty="0">
              <a:solidFill>
                <a:srgbClr val="002060"/>
              </a:solidFill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800" dirty="0">
                <a:solidFill>
                  <a:srgbClr val="002060"/>
                </a:solidFill>
              </a:rPr>
              <a:t>صرفه جویی در زمان و انرژی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4FF81-6A71-D2E9-6CA5-AAED500D9AE2}"/>
              </a:ext>
            </a:extLst>
          </p:cNvPr>
          <p:cNvSpPr txBox="1"/>
          <p:nvPr/>
        </p:nvSpPr>
        <p:spPr>
          <a:xfrm>
            <a:off x="4609785" y="384927"/>
            <a:ext cx="5871808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3200" dirty="0"/>
              <a:t>علت برتری هوش مصنوعی چیست؟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54227C-9C5B-9B09-9A09-C70FAF4A7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94" y="1324947"/>
            <a:ext cx="4180491" cy="2485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94AA5A-0C75-B89D-BC02-49846CF6B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73" y="2897585"/>
            <a:ext cx="3853080" cy="2261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EB95E3-EE74-4D9C-1EE3-D1F2CF645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87" y="4337665"/>
            <a:ext cx="3911384" cy="205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6EE37BC6">
            <a:hlinkClick r:id="" action="ppaction://media"/>
            <a:extLst>
              <a:ext uri="{FF2B5EF4-FFF2-40B4-BE49-F238E27FC236}">
                <a16:creationId xmlns:a16="http://schemas.microsoft.com/office/drawing/2014/main" id="{589844B4-90CA-DA05-7307-DFAD8F0A6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0926" y="3849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2EA83-9E63-1A30-10B2-EE05092D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>
                <a:solidFill>
                  <a:schemeClr val="accent5">
                    <a:lumMod val="50000"/>
                    <a:alpha val="60000"/>
                  </a:schemeClr>
                </a:solidFill>
              </a:rPr>
              <a:t>7</a:t>
            </a:fld>
            <a:endParaRPr lang="en-US" sz="1800" dirty="0">
              <a:solidFill>
                <a:schemeClr val="accent5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C4EAD8-C279-4972-BF8A-FEA29DD61F93}"/>
              </a:ext>
            </a:extLst>
          </p:cNvPr>
          <p:cNvSpPr txBox="1"/>
          <p:nvPr/>
        </p:nvSpPr>
        <p:spPr>
          <a:xfrm>
            <a:off x="3347761" y="1322480"/>
            <a:ext cx="7949991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v"/>
            </a:pPr>
            <a:r>
              <a:rPr lang="fa-IR" sz="3200" dirty="0"/>
              <a:t>کاربرد هوش مصنوعی در ترید ارزهای دیجیتال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20A29-7C31-6315-DCAD-0F9B84D4EEDA}"/>
              </a:ext>
            </a:extLst>
          </p:cNvPr>
          <p:cNvSpPr txBox="1"/>
          <p:nvPr/>
        </p:nvSpPr>
        <p:spPr>
          <a:xfrm>
            <a:off x="2796100" y="2703977"/>
            <a:ext cx="8388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Ø"/>
            </a:pPr>
            <a:r>
              <a:rPr lang="fa-IR" sz="2800" dirty="0">
                <a:solidFill>
                  <a:srgbClr val="002060"/>
                </a:solidFill>
              </a:rPr>
              <a:t>هوش مصنوعی می تواند  به  واسطه یادگیری دیتای قبلی با دریافت دیتای جدید تصمیم درست را با کمترین درصد خطا اخذ و اجرایی کند .</a:t>
            </a:r>
          </a:p>
          <a:p>
            <a:pPr marL="457200" indent="-457200" algn="r" rtl="1">
              <a:buFont typeface="Wingdings" panose="05000000000000000000" pitchFamily="2" charset="2"/>
              <a:buChar char="Ø"/>
            </a:pPr>
            <a:endParaRPr lang="fa-IR" sz="2800" dirty="0">
              <a:solidFill>
                <a:srgbClr val="002060"/>
              </a:solidFill>
            </a:endParaRPr>
          </a:p>
          <a:p>
            <a:pPr marL="457200" indent="-457200" algn="r" rtl="1">
              <a:buFont typeface="Wingdings" panose="05000000000000000000" pitchFamily="2" charset="2"/>
              <a:buChar char="Ø"/>
            </a:pPr>
            <a:r>
              <a:rPr lang="fa-IR" sz="2800" dirty="0">
                <a:solidFill>
                  <a:srgbClr val="002060"/>
                </a:solidFill>
              </a:rPr>
              <a:t>دسترسی  به حساب کاربران و بالابردن امنیت آنها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64446-6438-89DA-06E1-F39C87F23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7" y="3987437"/>
            <a:ext cx="3916018" cy="21929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5B342D0F">
            <a:hlinkClick r:id="" action="ppaction://media"/>
            <a:extLst>
              <a:ext uri="{FF2B5EF4-FFF2-40B4-BE49-F238E27FC236}">
                <a16:creationId xmlns:a16="http://schemas.microsoft.com/office/drawing/2014/main" id="{8284B2F6-6FBD-66BE-5B1C-C80A86816A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9624" y="141989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2DAA8E-BD0D-3ACD-7F68-4E72033C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>
                <a:solidFill>
                  <a:schemeClr val="accent5">
                    <a:lumMod val="50000"/>
                    <a:alpha val="60000"/>
                  </a:schemeClr>
                </a:solidFill>
              </a:rPr>
              <a:t>8</a:t>
            </a:fld>
            <a:endParaRPr lang="en-US" sz="1800" dirty="0">
              <a:solidFill>
                <a:schemeClr val="accent5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D2771-80CA-0A2B-016C-7F2382E23195}"/>
              </a:ext>
            </a:extLst>
          </p:cNvPr>
          <p:cNvSpPr txBox="1"/>
          <p:nvPr/>
        </p:nvSpPr>
        <p:spPr>
          <a:xfrm>
            <a:off x="4179034" y="1156226"/>
            <a:ext cx="7300086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3200" dirty="0"/>
              <a:t>چگونگی کمک هوش مصنوعی در تریدینگ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567D4-1B95-9C3A-5DD3-495DCC9F4A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9" b="1488"/>
          <a:stretch/>
        </p:blipFill>
        <p:spPr>
          <a:xfrm>
            <a:off x="438307" y="2199229"/>
            <a:ext cx="4327656" cy="26145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3E2AB7-188C-9E55-7F83-F1C7A19A89CD}"/>
              </a:ext>
            </a:extLst>
          </p:cNvPr>
          <p:cNvSpPr txBox="1"/>
          <p:nvPr/>
        </p:nvSpPr>
        <p:spPr>
          <a:xfrm>
            <a:off x="4871761" y="2598585"/>
            <a:ext cx="68013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Ø"/>
            </a:pPr>
            <a:r>
              <a:rPr lang="fa-IR" sz="2800" dirty="0">
                <a:solidFill>
                  <a:srgbClr val="002060"/>
                </a:solidFill>
              </a:rPr>
              <a:t>استفاده از ربات های معاملاتی الگوریتمی</a:t>
            </a:r>
          </a:p>
          <a:p>
            <a:pPr marL="457200" indent="-457200" algn="r" rtl="1">
              <a:buFont typeface="Wingdings" panose="05000000000000000000" pitchFamily="2" charset="2"/>
              <a:buChar char="Ø"/>
            </a:pPr>
            <a:r>
              <a:rPr lang="fa-IR" sz="2800" dirty="0">
                <a:solidFill>
                  <a:srgbClr val="002060"/>
                </a:solidFill>
              </a:rPr>
              <a:t>پاسخ به تغییرات بازار در زمان واقعی</a:t>
            </a:r>
          </a:p>
          <a:p>
            <a:pPr marL="457200" indent="-457200" algn="r" rtl="1">
              <a:buFont typeface="Wingdings" panose="05000000000000000000" pitchFamily="2" charset="2"/>
              <a:buChar char="Ø"/>
            </a:pPr>
            <a:r>
              <a:rPr lang="fa-IR" sz="2800" dirty="0">
                <a:solidFill>
                  <a:srgbClr val="002060"/>
                </a:solidFill>
              </a:rPr>
              <a:t>فراهم کردن فرصت های جدید برای سرمایه گذاری</a:t>
            </a:r>
          </a:p>
          <a:p>
            <a:pPr marL="457200" indent="-457200" algn="r" rtl="1">
              <a:buFont typeface="Wingdings" panose="05000000000000000000" pitchFamily="2" charset="2"/>
              <a:buChar char="Ø"/>
            </a:pPr>
            <a:r>
              <a:rPr lang="fa-IR" sz="2800" dirty="0">
                <a:solidFill>
                  <a:srgbClr val="002060"/>
                </a:solidFill>
              </a:rPr>
              <a:t>کاهش خطرات در سرمایه گذاری دیجیتال</a:t>
            </a:r>
          </a:p>
        </p:txBody>
      </p:sp>
      <p:pic>
        <p:nvPicPr>
          <p:cNvPr id="7" name="D21143C4">
            <a:hlinkClick r:id="" action="ppaction://media"/>
            <a:extLst>
              <a:ext uri="{FF2B5EF4-FFF2-40B4-BE49-F238E27FC236}">
                <a16:creationId xmlns:a16="http://schemas.microsoft.com/office/drawing/2014/main" id="{4F1247FD-ED0B-A2A1-4EAD-C5CCEA6821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03396" y="12315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DDC20-5195-FAAF-B05A-02EF7D0D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smtClean="0">
                <a:solidFill>
                  <a:schemeClr val="accent5">
                    <a:lumMod val="50000"/>
                    <a:alpha val="60000"/>
                  </a:schemeClr>
                </a:solidFill>
              </a:rPr>
              <a:t>9</a:t>
            </a:fld>
            <a:endParaRPr lang="en-US" sz="1800" dirty="0">
              <a:solidFill>
                <a:schemeClr val="accent5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97B60-AD1D-BD2E-D89B-5176B7D342E6}"/>
              </a:ext>
            </a:extLst>
          </p:cNvPr>
          <p:cNvSpPr txBox="1"/>
          <p:nvPr/>
        </p:nvSpPr>
        <p:spPr>
          <a:xfrm>
            <a:off x="681392" y="490865"/>
            <a:ext cx="10829216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3200" dirty="0"/>
              <a:t>مزایا و معایب استفاده از ربات های هوش مصنوعی در ترید ارزهای دیجیتال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B5262-63C8-AF45-2575-E2C3C80F2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9" y="1791722"/>
            <a:ext cx="4414573" cy="2657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5B648A-6C96-D65F-E106-A13FEE0C301D}"/>
              </a:ext>
            </a:extLst>
          </p:cNvPr>
          <p:cNvSpPr txBox="1"/>
          <p:nvPr/>
        </p:nvSpPr>
        <p:spPr>
          <a:xfrm>
            <a:off x="5404532" y="1624760"/>
            <a:ext cx="6038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مزایا: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FC04E-D43C-4E61-6643-816C3185476C}"/>
              </a:ext>
            </a:extLst>
          </p:cNvPr>
          <p:cNvSpPr txBox="1"/>
          <p:nvPr/>
        </p:nvSpPr>
        <p:spPr>
          <a:xfrm>
            <a:off x="4272241" y="2254966"/>
            <a:ext cx="65594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fa-IR" sz="2400" dirty="0">
                <a:solidFill>
                  <a:srgbClr val="002060"/>
                </a:solidFill>
              </a:rPr>
              <a:t>سرعت بالا در انجام محاسبات</a:t>
            </a:r>
          </a:p>
          <a:p>
            <a:pPr marL="342900" indent="-342900" algn="r" rtl="1">
              <a:buFont typeface="+mj-lt"/>
              <a:buAutoNum type="arabicParenR"/>
            </a:pPr>
            <a:r>
              <a:rPr lang="fa-IR" sz="2400" dirty="0">
                <a:solidFill>
                  <a:srgbClr val="002060"/>
                </a:solidFill>
              </a:rPr>
              <a:t>پیش بینی های دقیق</a:t>
            </a:r>
          </a:p>
          <a:p>
            <a:pPr marL="342900" indent="-342900" algn="r" rtl="1">
              <a:buFont typeface="+mj-lt"/>
              <a:buAutoNum type="arabicParenR"/>
            </a:pPr>
            <a:r>
              <a:rPr lang="fa-IR" sz="2400" dirty="0">
                <a:solidFill>
                  <a:srgbClr val="002060"/>
                </a:solidFill>
              </a:rPr>
              <a:t>تحلیل و تجزیه حجم وسیعی از اطلاعات</a:t>
            </a:r>
          </a:p>
          <a:p>
            <a:pPr marL="342900" indent="-342900" algn="r" rtl="1">
              <a:buFont typeface="+mj-lt"/>
              <a:buAutoNum type="arabicParenR"/>
            </a:pPr>
            <a:r>
              <a:rPr lang="fa-IR" sz="2400" dirty="0">
                <a:solidFill>
                  <a:srgbClr val="002060"/>
                </a:solidFill>
              </a:rPr>
              <a:t>کاهش خطای انسان</a:t>
            </a:r>
          </a:p>
          <a:p>
            <a:pPr marL="342900" indent="-342900" algn="r" rtl="1">
              <a:buFont typeface="+mj-lt"/>
              <a:buAutoNum type="arabicParenR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A6348-DDDA-445A-7A08-44B8825EA73F}"/>
              </a:ext>
            </a:extLst>
          </p:cNvPr>
          <p:cNvSpPr txBox="1"/>
          <p:nvPr/>
        </p:nvSpPr>
        <p:spPr>
          <a:xfrm>
            <a:off x="5697997" y="4449631"/>
            <a:ext cx="574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002060"/>
                </a:solidFill>
              </a:rPr>
              <a:t>معایب</a:t>
            </a:r>
            <a:r>
              <a:rPr lang="fa-IR" sz="2800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6BF43-EFEF-852B-6305-3CF47D24265F}"/>
              </a:ext>
            </a:extLst>
          </p:cNvPr>
          <p:cNvSpPr txBox="1"/>
          <p:nvPr/>
        </p:nvSpPr>
        <p:spPr>
          <a:xfrm>
            <a:off x="4842510" y="5141392"/>
            <a:ext cx="6114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fa-IR" sz="2400" dirty="0">
                <a:solidFill>
                  <a:srgbClr val="002060"/>
                </a:solidFill>
              </a:rPr>
              <a:t>تکیه بیش از حد بر الگوریتم های هوش مصنوعی</a:t>
            </a:r>
          </a:p>
          <a:p>
            <a:pPr marL="342900" indent="-342900" algn="r" rtl="1">
              <a:buFont typeface="+mj-lt"/>
              <a:buAutoNum type="arabicParenR"/>
            </a:pPr>
            <a:r>
              <a:rPr lang="fa-IR" sz="2400" dirty="0">
                <a:solidFill>
                  <a:srgbClr val="002060"/>
                </a:solidFill>
              </a:rPr>
              <a:t>امکان حملات سایبری</a:t>
            </a:r>
          </a:p>
          <a:p>
            <a:pPr marL="342900" indent="-342900" algn="r" rtl="1">
              <a:buFont typeface="+mj-lt"/>
              <a:buAutoNum type="arabicParenR"/>
            </a:pPr>
            <a:r>
              <a:rPr lang="fa-IR" sz="2400" dirty="0">
                <a:solidFill>
                  <a:srgbClr val="002060"/>
                </a:solidFill>
              </a:rPr>
              <a:t>وجود ربات های نرم افزاری بی کیفیت و دارای باگ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3" name="2A0488F5">
            <a:hlinkClick r:id="" action="ppaction://media"/>
            <a:extLst>
              <a:ext uri="{FF2B5EF4-FFF2-40B4-BE49-F238E27FC236}">
                <a16:creationId xmlns:a16="http://schemas.microsoft.com/office/drawing/2014/main" id="{C00CE8C8-2543-4485-3440-48BB70A10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5308" y="58827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6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</TotalTime>
  <Words>384</Words>
  <Application>Microsoft Office PowerPoint</Application>
  <PresentationFormat>Widescreen</PresentationFormat>
  <Paragraphs>112</Paragraphs>
  <Slides>16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Avenir Next LT Pro</vt:lpstr>
      <vt:lpstr>AvenirNext LT Pro Medium</vt:lpstr>
      <vt:lpstr>Britannic Bold</vt:lpstr>
      <vt:lpstr>Calibri</vt:lpstr>
      <vt:lpstr>Sabon Next LT</vt:lpstr>
      <vt:lpstr>Wingdings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shabnambazrafshan61@gmail.com</dc:creator>
  <cp:lastModifiedBy>ALIREZA KIANI</cp:lastModifiedBy>
  <cp:revision>4</cp:revision>
  <dcterms:created xsi:type="dcterms:W3CDTF">2023-05-15T20:13:36Z</dcterms:created>
  <dcterms:modified xsi:type="dcterms:W3CDTF">2023-12-29T15:20:02Z</dcterms:modified>
</cp:coreProperties>
</file>